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75" r:id="rId2"/>
    <p:sldId id="300" r:id="rId3"/>
    <p:sldId id="301" r:id="rId4"/>
    <p:sldId id="303" r:id="rId5"/>
    <p:sldId id="304" r:id="rId6"/>
    <p:sldId id="305" r:id="rId7"/>
    <p:sldId id="307" r:id="rId8"/>
    <p:sldId id="308" r:id="rId9"/>
    <p:sldId id="309" r:id="rId10"/>
    <p:sldId id="313" r:id="rId11"/>
    <p:sldId id="311" r:id="rId12"/>
    <p:sldId id="312" r:id="rId13"/>
    <p:sldId id="27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F711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98" autoAdjust="0"/>
    <p:restoredTop sz="94660"/>
  </p:normalViewPr>
  <p:slideViewPr>
    <p:cSldViewPr snapToGrid="0">
      <p:cViewPr varScale="1">
        <p:scale>
          <a:sx n="79" d="100"/>
          <a:sy n="79" d="100"/>
        </p:scale>
        <p:origin x="662" y="82"/>
      </p:cViewPr>
      <p:guideLst>
        <p:guide orient="horz" pos="2160"/>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311F07-95DD-440C-9B3D-8E3565D71928}" type="datetimeFigureOut">
              <a:rPr lang="en-US" smtClean="0"/>
              <a:t>9/3/2024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939D74-6275-4769-8154-766B520490E1}" type="slidenum">
              <a:rPr lang="en-US" smtClean="0"/>
              <a:t>‹#›</a:t>
            </a:fld>
            <a:endParaRPr lang="en-US"/>
          </a:p>
        </p:txBody>
      </p:sp>
    </p:spTree>
    <p:extLst>
      <p:ext uri="{BB962C8B-B14F-4D97-AF65-F5344CB8AC3E}">
        <p14:creationId xmlns:p14="http://schemas.microsoft.com/office/powerpoint/2010/main" val="39980990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FC4D8-7267-481C-97FB-88531F8E7427}"/>
              </a:ext>
            </a:extLst>
          </p:cNvPr>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dirty="0"/>
              <a:t>Click to edit Master title style</a:t>
            </a:r>
          </a:p>
        </p:txBody>
      </p:sp>
      <p:sp>
        <p:nvSpPr>
          <p:cNvPr id="3" name="Subtitle 2">
            <a:extLst>
              <a:ext uri="{FF2B5EF4-FFF2-40B4-BE49-F238E27FC236}">
                <a16:creationId xmlns:a16="http://schemas.microsoft.com/office/drawing/2014/main" id="{52045EB4-C8E9-4276-9892-A8BD1C24C1F3}"/>
              </a:ext>
            </a:extLst>
          </p:cNvPr>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0E1952CF-CF54-495A-A737-C76F22C5330D}"/>
              </a:ext>
            </a:extLst>
          </p:cNvPr>
          <p:cNvSpPr>
            <a:spLocks noGrp="1"/>
          </p:cNvSpPr>
          <p:nvPr>
            <p:ph type="dt" sz="half" idx="10"/>
          </p:nvPr>
        </p:nvSpPr>
        <p:spPr/>
        <p:txBody>
          <a:bodyPr/>
          <a:lstStyle/>
          <a:p>
            <a:fld id="{FFA59539-6AA4-4B20-8277-ACCA791514EF}" type="datetimeFigureOut">
              <a:rPr lang="en-US" smtClean="0"/>
              <a:pPr/>
              <a:t>9/3/2024</a:t>
            </a:fld>
            <a:endParaRPr lang="en-US"/>
          </a:p>
        </p:txBody>
      </p:sp>
      <p:sp>
        <p:nvSpPr>
          <p:cNvPr id="5" name="Footer Placeholder 4">
            <a:extLst>
              <a:ext uri="{FF2B5EF4-FFF2-40B4-BE49-F238E27FC236}">
                <a16:creationId xmlns:a16="http://schemas.microsoft.com/office/drawing/2014/main" id="{DA2F82B9-480E-49D4-AFD3-A3BC21B8AF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3CFFCE-F9B6-482C-816E-091792F26E49}"/>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42939719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1024C-8551-48EC-85CB-36598BBE266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67669F4-208D-4BAB-82BE-F275945E2B7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781D84-11A2-4845-9DEE-21A1FB2F7749}"/>
              </a:ext>
            </a:extLst>
          </p:cNvPr>
          <p:cNvSpPr>
            <a:spLocks noGrp="1"/>
          </p:cNvSpPr>
          <p:nvPr>
            <p:ph type="dt" sz="half" idx="10"/>
          </p:nvPr>
        </p:nvSpPr>
        <p:spPr/>
        <p:txBody>
          <a:bodyPr/>
          <a:lstStyle/>
          <a:p>
            <a:fld id="{FFA59539-6AA4-4B20-8277-ACCA791514EF}" type="datetimeFigureOut">
              <a:rPr lang="en-US" smtClean="0"/>
              <a:pPr/>
              <a:t>9/3/2024</a:t>
            </a:fld>
            <a:endParaRPr lang="en-US"/>
          </a:p>
        </p:txBody>
      </p:sp>
      <p:sp>
        <p:nvSpPr>
          <p:cNvPr id="5" name="Footer Placeholder 4">
            <a:extLst>
              <a:ext uri="{FF2B5EF4-FFF2-40B4-BE49-F238E27FC236}">
                <a16:creationId xmlns:a16="http://schemas.microsoft.com/office/drawing/2014/main" id="{82F461C0-7A06-45C8-A0F8-23FAD46F32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B6CCC8-2ED3-42E3-8030-B0E9DF79659C}"/>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1848293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05E5C2-3281-4A33-88C5-C97138BFACA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50B8C3E-19EC-4156-82C4-FA8E3ACF7D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78D120-4C33-4D5C-A088-1E77796376A1}"/>
              </a:ext>
            </a:extLst>
          </p:cNvPr>
          <p:cNvSpPr>
            <a:spLocks noGrp="1"/>
          </p:cNvSpPr>
          <p:nvPr>
            <p:ph type="dt" sz="half" idx="10"/>
          </p:nvPr>
        </p:nvSpPr>
        <p:spPr/>
        <p:txBody>
          <a:bodyPr/>
          <a:lstStyle/>
          <a:p>
            <a:fld id="{FFA59539-6AA4-4B20-8277-ACCA791514EF}" type="datetimeFigureOut">
              <a:rPr lang="en-US" smtClean="0"/>
              <a:pPr/>
              <a:t>9/3/2024</a:t>
            </a:fld>
            <a:endParaRPr lang="en-US"/>
          </a:p>
        </p:txBody>
      </p:sp>
      <p:sp>
        <p:nvSpPr>
          <p:cNvPr id="5" name="Footer Placeholder 4">
            <a:extLst>
              <a:ext uri="{FF2B5EF4-FFF2-40B4-BE49-F238E27FC236}">
                <a16:creationId xmlns:a16="http://schemas.microsoft.com/office/drawing/2014/main" id="{B418C907-51F8-4CCC-8671-CA5B649EB3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480B0B-A14D-4BA5-A718-F6E7ADBC49CD}"/>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3624613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67FC0-FF7C-4F6B-A842-ECAEDD7558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CF3BD4-EEBC-444E-88DB-259F6F33A3E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C2BFAAB-6BAC-4D88-8AF7-FC846BF0456E}"/>
              </a:ext>
            </a:extLst>
          </p:cNvPr>
          <p:cNvSpPr>
            <a:spLocks noGrp="1"/>
          </p:cNvSpPr>
          <p:nvPr>
            <p:ph type="dt" sz="half" idx="10"/>
          </p:nvPr>
        </p:nvSpPr>
        <p:spPr/>
        <p:txBody>
          <a:bodyPr/>
          <a:lstStyle/>
          <a:p>
            <a:fld id="{FFA59539-6AA4-4B20-8277-ACCA791514EF}" type="datetimeFigureOut">
              <a:rPr lang="en-US" smtClean="0"/>
              <a:pPr/>
              <a:t>9/3/2024</a:t>
            </a:fld>
            <a:endParaRPr lang="en-US"/>
          </a:p>
        </p:txBody>
      </p:sp>
      <p:sp>
        <p:nvSpPr>
          <p:cNvPr id="5" name="Footer Placeholder 4">
            <a:extLst>
              <a:ext uri="{FF2B5EF4-FFF2-40B4-BE49-F238E27FC236}">
                <a16:creationId xmlns:a16="http://schemas.microsoft.com/office/drawing/2014/main" id="{546DD7F4-E6AC-4CB6-B687-556E6DB5BE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AA703C-113A-46CC-AC65-292EB067D462}"/>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5140423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E7A4B-0F44-4E42-939A-CDE6C4A492D0}"/>
              </a:ext>
            </a:extLst>
          </p:cNvPr>
          <p:cNvSpPr>
            <a:spLocks noGrp="1"/>
          </p:cNvSpPr>
          <p:nvPr>
            <p:ph type="title"/>
          </p:nvPr>
        </p:nvSpPr>
        <p:spPr>
          <a:xfrm>
            <a:off x="4902440" y="307011"/>
            <a:ext cx="6787025" cy="2986087"/>
          </a:xfrm>
        </p:spPr>
        <p:txBody>
          <a:bodyPr anchor="b"/>
          <a:lstStyle>
            <a:lvl1pPr algn="ct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53B6593-CC60-4C4A-B097-A7D3799BD55C}"/>
              </a:ext>
            </a:extLst>
          </p:cNvPr>
          <p:cNvSpPr>
            <a:spLocks noGrp="1"/>
          </p:cNvSpPr>
          <p:nvPr>
            <p:ph type="body" idx="1"/>
          </p:nvPr>
        </p:nvSpPr>
        <p:spPr>
          <a:xfrm>
            <a:off x="4902440" y="3883454"/>
            <a:ext cx="6787025" cy="792283"/>
          </a:xfrm>
        </p:spPr>
        <p:txBody>
          <a:bodyPr/>
          <a:lstStyle>
            <a:lvl1pPr marL="0" indent="0" algn="ctr">
              <a:buNone/>
              <a:defRPr sz="2400">
                <a:solidFill>
                  <a:schemeClr val="bg2">
                    <a:lumMod val="1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0D56C689-8E98-4045-AAAC-AC66298D8CDB}"/>
              </a:ext>
            </a:extLst>
          </p:cNvPr>
          <p:cNvSpPr>
            <a:spLocks noGrp="1"/>
          </p:cNvSpPr>
          <p:nvPr>
            <p:ph type="dt" sz="half" idx="10"/>
          </p:nvPr>
        </p:nvSpPr>
        <p:spPr>
          <a:xfrm>
            <a:off x="5023411" y="5266097"/>
            <a:ext cx="1482526" cy="365125"/>
          </a:xfrm>
        </p:spPr>
        <p:txBody>
          <a:bodyPr/>
          <a:lstStyle/>
          <a:p>
            <a:fld id="{FFA59539-6AA4-4B20-8277-ACCA791514EF}" type="datetimeFigureOut">
              <a:rPr lang="en-US" smtClean="0"/>
              <a:pPr/>
              <a:t>9/3/2024</a:t>
            </a:fld>
            <a:endParaRPr lang="en-US"/>
          </a:p>
        </p:txBody>
      </p:sp>
      <p:sp>
        <p:nvSpPr>
          <p:cNvPr id="5" name="Footer Placeholder 4">
            <a:extLst>
              <a:ext uri="{FF2B5EF4-FFF2-40B4-BE49-F238E27FC236}">
                <a16:creationId xmlns:a16="http://schemas.microsoft.com/office/drawing/2014/main" id="{F3A7DCE6-A108-4CE1-BB08-97701D342A20}"/>
              </a:ext>
            </a:extLst>
          </p:cNvPr>
          <p:cNvSpPr>
            <a:spLocks noGrp="1"/>
          </p:cNvSpPr>
          <p:nvPr>
            <p:ph type="ftr" sz="quarter" idx="11"/>
          </p:nvPr>
        </p:nvSpPr>
        <p:spPr>
          <a:xfrm>
            <a:off x="7071167" y="5266096"/>
            <a:ext cx="2026534" cy="365125"/>
          </a:xfrm>
        </p:spPr>
        <p:txBody>
          <a:bodyPr/>
          <a:lstStyle/>
          <a:p>
            <a:endParaRPr lang="en-US" dirty="0"/>
          </a:p>
        </p:txBody>
      </p:sp>
      <p:sp>
        <p:nvSpPr>
          <p:cNvPr id="6" name="Slide Number Placeholder 5">
            <a:extLst>
              <a:ext uri="{FF2B5EF4-FFF2-40B4-BE49-F238E27FC236}">
                <a16:creationId xmlns:a16="http://schemas.microsoft.com/office/drawing/2014/main" id="{0428B96D-492C-4CC3-A033-5EA3A2F3CCEE}"/>
              </a:ext>
            </a:extLst>
          </p:cNvPr>
          <p:cNvSpPr>
            <a:spLocks noGrp="1"/>
          </p:cNvSpPr>
          <p:nvPr>
            <p:ph type="sldNum" sz="quarter" idx="12"/>
          </p:nvPr>
        </p:nvSpPr>
        <p:spPr>
          <a:xfrm>
            <a:off x="9662931" y="5266095"/>
            <a:ext cx="2026534" cy="365125"/>
          </a:xfrm>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27214654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E1157-304E-4446-9FA2-A0D0F7A509A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B4CE9E-70A6-48AD-A24A-13D5743836F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B0BE2C5-1B89-4EE8-A540-906472A1FB9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C4BB858-CDD0-459B-8AA4-9272BD26A46B}"/>
              </a:ext>
            </a:extLst>
          </p:cNvPr>
          <p:cNvSpPr>
            <a:spLocks noGrp="1"/>
          </p:cNvSpPr>
          <p:nvPr>
            <p:ph type="dt" sz="half" idx="10"/>
          </p:nvPr>
        </p:nvSpPr>
        <p:spPr/>
        <p:txBody>
          <a:bodyPr/>
          <a:lstStyle/>
          <a:p>
            <a:fld id="{FFA59539-6AA4-4B20-8277-ACCA791514EF}" type="datetimeFigureOut">
              <a:rPr lang="en-US" smtClean="0"/>
              <a:pPr/>
              <a:t>9/3/2024</a:t>
            </a:fld>
            <a:endParaRPr lang="en-US"/>
          </a:p>
        </p:txBody>
      </p:sp>
      <p:sp>
        <p:nvSpPr>
          <p:cNvPr id="6" name="Footer Placeholder 5">
            <a:extLst>
              <a:ext uri="{FF2B5EF4-FFF2-40B4-BE49-F238E27FC236}">
                <a16:creationId xmlns:a16="http://schemas.microsoft.com/office/drawing/2014/main" id="{4DB7E86D-82BE-4E26-A9C3-95CC0F497B7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7D830B-C931-46B1-8F17-16243BFDFA90}"/>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7305776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CABEE-5ED7-4733-B755-CB96ADE7AA4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A1A0618-A658-46BD-AB6D-8208DA7FC8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867DBE-C48C-42A1-94A3-9527A0944B7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EF27F4C-4D8F-4F03-9881-DADD3BC8082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C57925D-369F-411F-B885-734AB70D294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63643A2-98F3-42F1-9A82-FA5FFD7F88F9}"/>
              </a:ext>
            </a:extLst>
          </p:cNvPr>
          <p:cNvSpPr>
            <a:spLocks noGrp="1"/>
          </p:cNvSpPr>
          <p:nvPr>
            <p:ph type="dt" sz="half" idx="10"/>
          </p:nvPr>
        </p:nvSpPr>
        <p:spPr/>
        <p:txBody>
          <a:bodyPr/>
          <a:lstStyle/>
          <a:p>
            <a:fld id="{FFA59539-6AA4-4B20-8277-ACCA791514EF}" type="datetimeFigureOut">
              <a:rPr lang="en-US" smtClean="0"/>
              <a:pPr/>
              <a:t>9/3/2024</a:t>
            </a:fld>
            <a:endParaRPr lang="en-US"/>
          </a:p>
        </p:txBody>
      </p:sp>
      <p:sp>
        <p:nvSpPr>
          <p:cNvPr id="8" name="Footer Placeholder 7">
            <a:extLst>
              <a:ext uri="{FF2B5EF4-FFF2-40B4-BE49-F238E27FC236}">
                <a16:creationId xmlns:a16="http://schemas.microsoft.com/office/drawing/2014/main" id="{AC162CF4-4E17-4D39-8E8E-8949A9CD9E5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8DEEB83-1757-489A-8EE3-E5F48A357EBB}"/>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825987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650B1-6BD1-4645-81EE-9AC7858D85E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97856AC-1564-422B-A261-A405B2217D42}"/>
              </a:ext>
            </a:extLst>
          </p:cNvPr>
          <p:cNvSpPr>
            <a:spLocks noGrp="1"/>
          </p:cNvSpPr>
          <p:nvPr>
            <p:ph type="dt" sz="half" idx="10"/>
          </p:nvPr>
        </p:nvSpPr>
        <p:spPr/>
        <p:txBody>
          <a:bodyPr/>
          <a:lstStyle/>
          <a:p>
            <a:fld id="{FFA59539-6AA4-4B20-8277-ACCA791514EF}" type="datetimeFigureOut">
              <a:rPr lang="en-US" smtClean="0"/>
              <a:pPr/>
              <a:t>9/3/2024</a:t>
            </a:fld>
            <a:endParaRPr lang="en-US"/>
          </a:p>
        </p:txBody>
      </p:sp>
      <p:sp>
        <p:nvSpPr>
          <p:cNvPr id="4" name="Footer Placeholder 3">
            <a:extLst>
              <a:ext uri="{FF2B5EF4-FFF2-40B4-BE49-F238E27FC236}">
                <a16:creationId xmlns:a16="http://schemas.microsoft.com/office/drawing/2014/main" id="{AA5EC8FB-F905-4A5D-AB53-12C1AADB931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C74DBB-D2BA-424E-A50D-E0D78897E9E2}"/>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27801888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C992351-298C-4CA7-A9E3-56F637FA48B9}"/>
              </a:ext>
            </a:extLst>
          </p:cNvPr>
          <p:cNvSpPr>
            <a:spLocks noGrp="1"/>
          </p:cNvSpPr>
          <p:nvPr>
            <p:ph type="dt" sz="half" idx="10"/>
          </p:nvPr>
        </p:nvSpPr>
        <p:spPr/>
        <p:txBody>
          <a:bodyPr/>
          <a:lstStyle/>
          <a:p>
            <a:fld id="{FFA59539-6AA4-4B20-8277-ACCA791514EF}" type="datetimeFigureOut">
              <a:rPr lang="en-US" smtClean="0"/>
              <a:pPr/>
              <a:t>9/3/2024</a:t>
            </a:fld>
            <a:endParaRPr lang="en-US"/>
          </a:p>
        </p:txBody>
      </p:sp>
      <p:sp>
        <p:nvSpPr>
          <p:cNvPr id="3" name="Footer Placeholder 2">
            <a:extLst>
              <a:ext uri="{FF2B5EF4-FFF2-40B4-BE49-F238E27FC236}">
                <a16:creationId xmlns:a16="http://schemas.microsoft.com/office/drawing/2014/main" id="{13F81D90-C9C0-4B17-89C3-13DA3A9114B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29E314D-FD1B-4975-AE16-9CDCC6342C3D}"/>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483520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29E3F-372A-407D-B334-3FD2775502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240B83-8870-4B46-9F59-5CC84DEFB0B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D8CC3D7-7F10-42DA-8696-266C3AE69E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57E5CF6-7F8D-4850-9864-97DA86EA78D4}"/>
              </a:ext>
            </a:extLst>
          </p:cNvPr>
          <p:cNvSpPr>
            <a:spLocks noGrp="1"/>
          </p:cNvSpPr>
          <p:nvPr>
            <p:ph type="dt" sz="half" idx="10"/>
          </p:nvPr>
        </p:nvSpPr>
        <p:spPr/>
        <p:txBody>
          <a:bodyPr/>
          <a:lstStyle/>
          <a:p>
            <a:fld id="{FFA59539-6AA4-4B20-8277-ACCA791514EF}" type="datetimeFigureOut">
              <a:rPr lang="en-US" smtClean="0"/>
              <a:pPr/>
              <a:t>9/3/2024</a:t>
            </a:fld>
            <a:endParaRPr lang="en-US"/>
          </a:p>
        </p:txBody>
      </p:sp>
      <p:sp>
        <p:nvSpPr>
          <p:cNvPr id="6" name="Footer Placeholder 5">
            <a:extLst>
              <a:ext uri="{FF2B5EF4-FFF2-40B4-BE49-F238E27FC236}">
                <a16:creationId xmlns:a16="http://schemas.microsoft.com/office/drawing/2014/main" id="{73646AFE-B880-46F5-B5C6-2DEC8AAFBB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375EDA-D7C7-4D5B-8ADA-2C4C0D169E46}"/>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14948973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0A279-B977-4A7C-87E5-62231D9463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CC0D755-8571-44A5-AE1A-89C9201F5BC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5F734A2E-AFFE-48A4-A1FD-8FC6BEE61F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85560A-540C-47FC-A6B0-665522069079}"/>
              </a:ext>
            </a:extLst>
          </p:cNvPr>
          <p:cNvSpPr>
            <a:spLocks noGrp="1"/>
          </p:cNvSpPr>
          <p:nvPr>
            <p:ph type="dt" sz="half" idx="10"/>
          </p:nvPr>
        </p:nvSpPr>
        <p:spPr/>
        <p:txBody>
          <a:bodyPr/>
          <a:lstStyle/>
          <a:p>
            <a:fld id="{FFA59539-6AA4-4B20-8277-ACCA791514EF}" type="datetimeFigureOut">
              <a:rPr lang="en-US" smtClean="0"/>
              <a:pPr/>
              <a:t>9/3/2024</a:t>
            </a:fld>
            <a:endParaRPr lang="en-US"/>
          </a:p>
        </p:txBody>
      </p:sp>
      <p:sp>
        <p:nvSpPr>
          <p:cNvPr id="6" name="Footer Placeholder 5">
            <a:extLst>
              <a:ext uri="{FF2B5EF4-FFF2-40B4-BE49-F238E27FC236}">
                <a16:creationId xmlns:a16="http://schemas.microsoft.com/office/drawing/2014/main" id="{949A1103-4151-4737-9D9F-ECB366AA7D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F0B3C5-F017-4E10-86F3-4C24DEFA8BD4}"/>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9584587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74EBDDA-E62D-4396-A585-79909DF65F1D}"/>
              </a:ext>
            </a:extLst>
          </p:cNvPr>
          <p:cNvSpPr>
            <a:spLocks noGrp="1"/>
          </p:cNvSpPr>
          <p:nvPr>
            <p:ph type="title"/>
          </p:nvPr>
        </p:nvSpPr>
        <p:spPr>
          <a:xfrm>
            <a:off x="838200" y="608924"/>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4D21B46D-FE47-4863-91F5-8DF27DBA3FBD}"/>
              </a:ext>
            </a:extLst>
          </p:cNvPr>
          <p:cNvSpPr>
            <a:spLocks noGrp="1"/>
          </p:cNvSpPr>
          <p:nvPr>
            <p:ph type="body" idx="1"/>
          </p:nvPr>
        </p:nvSpPr>
        <p:spPr>
          <a:xfrm>
            <a:off x="838200" y="1971081"/>
            <a:ext cx="10515600" cy="427799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B7AB05-0A06-4E1C-9ABC-94BB04320F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A59539-6AA4-4B20-8277-ACCA791514EF}" type="datetimeFigureOut">
              <a:rPr lang="en-US" smtClean="0"/>
              <a:pPr/>
              <a:t>9/3/2024</a:t>
            </a:fld>
            <a:endParaRPr lang="en-US"/>
          </a:p>
        </p:txBody>
      </p:sp>
      <p:sp>
        <p:nvSpPr>
          <p:cNvPr id="5" name="Footer Placeholder 4">
            <a:extLst>
              <a:ext uri="{FF2B5EF4-FFF2-40B4-BE49-F238E27FC236}">
                <a16:creationId xmlns:a16="http://schemas.microsoft.com/office/drawing/2014/main" id="{3443E9AF-D197-4E5B-86F0-EB12503E8F8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FD37BCB-A864-4AA7-AA0C-5BBFBA97E9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2AFD5A-4082-4BE4-96FC-4C4C6076294A}" type="slidenum">
              <a:rPr lang="en-US" smtClean="0"/>
              <a:pPr/>
              <a:t>‹#›</a:t>
            </a:fld>
            <a:endParaRPr lang="en-US"/>
          </a:p>
        </p:txBody>
      </p:sp>
    </p:spTree>
    <p:extLst>
      <p:ext uri="{BB962C8B-B14F-4D97-AF65-F5344CB8AC3E}">
        <p14:creationId xmlns:p14="http://schemas.microsoft.com/office/powerpoint/2010/main" val="682983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1" kern="1200">
          <a:solidFill>
            <a:schemeClr val="accent6">
              <a:lumMod val="50000"/>
            </a:schemeClr>
          </a:solidFill>
          <a:latin typeface="+mn-lt"/>
          <a:ea typeface="+mj-ea"/>
          <a:cs typeface="+mj-cs"/>
        </a:defRPr>
      </a:lvl1pPr>
    </p:titleStyle>
    <p:bodyStyle>
      <a:lvl1pPr marL="228600" indent="-228600" algn="l" defTabSz="914400" rtl="0" eaLnBrk="1" latinLnBrk="0" hangingPunct="1">
        <a:lnSpc>
          <a:spcPct val="90000"/>
        </a:lnSpc>
        <a:spcBef>
          <a:spcPts val="1000"/>
        </a:spcBef>
        <a:buFont typeface="Wingdings" panose="05000000000000000000" pitchFamily="2" charset="2"/>
        <a:buChar char="§"/>
        <a:defRPr sz="2800" kern="1200">
          <a:solidFill>
            <a:schemeClr val="bg2">
              <a:lumMod val="10000"/>
            </a:schemeClr>
          </a:solidFill>
          <a:latin typeface="+mn-lt"/>
          <a:ea typeface="+mn-ea"/>
          <a:cs typeface="+mn-cs"/>
        </a:defRPr>
      </a:lvl1pPr>
      <a:lvl2pPr marL="685800" indent="-228600" algn="l" defTabSz="914400" rtl="0" eaLnBrk="1" latinLnBrk="0" hangingPunct="1">
        <a:lnSpc>
          <a:spcPct val="90000"/>
        </a:lnSpc>
        <a:spcBef>
          <a:spcPts val="500"/>
        </a:spcBef>
        <a:buFont typeface="Wingdings" panose="05000000000000000000" pitchFamily="2" charset="2"/>
        <a:buChar char="§"/>
        <a:defRPr sz="2400" kern="1200">
          <a:solidFill>
            <a:schemeClr val="bg2">
              <a:lumMod val="10000"/>
            </a:schemeClr>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000" kern="1200">
          <a:solidFill>
            <a:schemeClr val="bg2">
              <a:lumMod val="10000"/>
            </a:schemeClr>
          </a:solidFill>
          <a:latin typeface="+mn-l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
        <a:defRPr sz="1800" kern="1200">
          <a:solidFill>
            <a:schemeClr val="bg2">
              <a:lumMod val="10000"/>
            </a:schemeClr>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
        <a:defRPr sz="1800" kern="1200">
          <a:solidFill>
            <a:schemeClr val="bg2">
              <a:lumMod val="1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5E126-A573-1D84-4218-09A477F5F66A}"/>
              </a:ext>
            </a:extLst>
          </p:cNvPr>
          <p:cNvSpPr>
            <a:spLocks noGrp="1"/>
          </p:cNvSpPr>
          <p:nvPr>
            <p:ph type="title"/>
          </p:nvPr>
        </p:nvSpPr>
        <p:spPr>
          <a:xfrm>
            <a:off x="4812791" y="2814918"/>
            <a:ext cx="6787025" cy="2955936"/>
          </a:xfrm>
        </p:spPr>
        <p:txBody>
          <a:bodyPr>
            <a:normAutofit fontScale="90000"/>
          </a:bodyPr>
          <a:lstStyle/>
          <a:p>
            <a:pPr algn="l">
              <a:lnSpc>
                <a:spcPct val="150000"/>
              </a:lnSpc>
            </a:pPr>
            <a:r>
              <a:rPr lang="en-US" sz="2000" dirty="0">
                <a:solidFill>
                  <a:schemeClr val="tx1"/>
                </a:solidFill>
              </a:rPr>
              <a:t>Name: Kwao Vigilant </a:t>
            </a:r>
            <a:r>
              <a:rPr lang="en-US" sz="2000" dirty="0" err="1">
                <a:solidFill>
                  <a:schemeClr val="tx1"/>
                </a:solidFill>
              </a:rPr>
              <a:t>Obobisa</a:t>
            </a:r>
            <a:r>
              <a:rPr lang="en-US" sz="2000" dirty="0">
                <a:solidFill>
                  <a:schemeClr val="tx1"/>
                </a:solidFill>
              </a:rPr>
              <a:t>  </a:t>
            </a:r>
            <a:br>
              <a:rPr lang="en-US" sz="2000" dirty="0">
                <a:solidFill>
                  <a:schemeClr val="tx1"/>
                </a:solidFill>
              </a:rPr>
            </a:br>
            <a:r>
              <a:rPr lang="en-US" sz="2000" dirty="0">
                <a:solidFill>
                  <a:schemeClr val="tx1"/>
                </a:solidFill>
              </a:rPr>
              <a:t>index Number: 4214720</a:t>
            </a:r>
            <a:br>
              <a:rPr lang="en-US" sz="2000" dirty="0">
                <a:solidFill>
                  <a:schemeClr val="tx1"/>
                </a:solidFill>
              </a:rPr>
            </a:br>
            <a:r>
              <a:rPr lang="en-US" sz="2000" dirty="0">
                <a:solidFill>
                  <a:schemeClr val="tx1"/>
                </a:solidFill>
              </a:rPr>
              <a:t> </a:t>
            </a:r>
            <a:br>
              <a:rPr lang="en-US" sz="2000" dirty="0">
                <a:solidFill>
                  <a:schemeClr val="tx1"/>
                </a:solidFill>
              </a:rPr>
            </a:br>
            <a:r>
              <a:rPr lang="en-US" sz="2000" dirty="0">
                <a:solidFill>
                  <a:schemeClr val="tx1"/>
                </a:solidFill>
              </a:rPr>
              <a:t>Name : </a:t>
            </a:r>
            <a:r>
              <a:rPr lang="en-US" sz="2000" dirty="0" err="1">
                <a:solidFill>
                  <a:schemeClr val="tx1"/>
                </a:solidFill>
              </a:rPr>
              <a:t>Karikari-Apau</a:t>
            </a:r>
            <a:r>
              <a:rPr lang="en-US" sz="2000" dirty="0">
                <a:solidFill>
                  <a:schemeClr val="tx1"/>
                </a:solidFill>
              </a:rPr>
              <a:t> Kenneth</a:t>
            </a:r>
            <a:br>
              <a:rPr lang="en-US" sz="2000" dirty="0">
                <a:solidFill>
                  <a:schemeClr val="tx1"/>
                </a:solidFill>
              </a:rPr>
            </a:br>
            <a:r>
              <a:rPr lang="en-US" sz="2000" dirty="0">
                <a:solidFill>
                  <a:schemeClr val="tx1"/>
                </a:solidFill>
              </a:rPr>
              <a:t>Index Number: 4213020</a:t>
            </a:r>
            <a:br>
              <a:rPr lang="en-US" sz="4000" dirty="0"/>
            </a:br>
            <a:endParaRPr lang="en-US" sz="4000" dirty="0"/>
          </a:p>
        </p:txBody>
      </p:sp>
      <p:sp>
        <p:nvSpPr>
          <p:cNvPr id="3" name="Text Placeholder 2">
            <a:extLst>
              <a:ext uri="{FF2B5EF4-FFF2-40B4-BE49-F238E27FC236}">
                <a16:creationId xmlns:a16="http://schemas.microsoft.com/office/drawing/2014/main" id="{9A868C0E-9B9D-9792-9819-CA023A37DA63}"/>
              </a:ext>
            </a:extLst>
          </p:cNvPr>
          <p:cNvSpPr>
            <a:spLocks noGrp="1"/>
          </p:cNvSpPr>
          <p:nvPr>
            <p:ph type="body" idx="1"/>
          </p:nvPr>
        </p:nvSpPr>
        <p:spPr>
          <a:xfrm>
            <a:off x="4446494" y="1087146"/>
            <a:ext cx="7745506" cy="1473173"/>
          </a:xfrm>
        </p:spPr>
        <p:txBody>
          <a:bodyPr>
            <a:normAutofit/>
          </a:bodyPr>
          <a:lstStyle/>
          <a:p>
            <a:pPr algn="l"/>
            <a:r>
              <a:rPr lang="en-US" sz="4000" b="1" dirty="0">
                <a:solidFill>
                  <a:schemeClr val="tx1"/>
                </a:solidFill>
                <a:latin typeface="Times New Roman" panose="02020603050405020304" pitchFamily="18" charset="0"/>
                <a:cs typeface="Times New Roman" panose="02020603050405020304" pitchFamily="18" charset="0"/>
              </a:rPr>
              <a:t>Facial Recognition for Class Attendance</a:t>
            </a:r>
            <a:endParaRPr lang="en-GB" sz="4000" b="1" dirty="0">
              <a:solidFill>
                <a:schemeClr val="tx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E52B78C8-6A53-45DC-9BE3-FA08B68E10EB}"/>
              </a:ext>
            </a:extLst>
          </p:cNvPr>
          <p:cNvSpPr txBox="1"/>
          <p:nvPr/>
        </p:nvSpPr>
        <p:spPr>
          <a:xfrm>
            <a:off x="4446494" y="2225953"/>
            <a:ext cx="7912648" cy="461665"/>
          </a:xfrm>
          <a:prstGeom prst="rect">
            <a:avLst/>
          </a:prstGeom>
          <a:noFill/>
        </p:spPr>
        <p:txBody>
          <a:bodyPr wrap="square">
            <a:spAutoFit/>
          </a:bodyPr>
          <a:lstStyle/>
          <a:p>
            <a:r>
              <a:rPr lang="en-US" sz="2400" dirty="0"/>
              <a:t>Effective and efficient attendance taking</a:t>
            </a:r>
          </a:p>
        </p:txBody>
      </p:sp>
    </p:spTree>
    <p:extLst>
      <p:ext uri="{BB962C8B-B14F-4D97-AF65-F5344CB8AC3E}">
        <p14:creationId xmlns:p14="http://schemas.microsoft.com/office/powerpoint/2010/main" val="3981058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6F0C099-BC37-4E3A-94AC-2CC8B1C7D727}"/>
              </a:ext>
            </a:extLst>
          </p:cNvPr>
          <p:cNvSpPr txBox="1"/>
          <p:nvPr/>
        </p:nvSpPr>
        <p:spPr>
          <a:xfrm>
            <a:off x="1915298" y="822409"/>
            <a:ext cx="8600302" cy="707886"/>
          </a:xfrm>
          <a:prstGeom prst="rect">
            <a:avLst/>
          </a:prstGeom>
          <a:noFill/>
        </p:spPr>
        <p:txBody>
          <a:bodyPr wrap="square">
            <a:spAutoFit/>
          </a:bodyPr>
          <a:lstStyle/>
          <a:p>
            <a:pPr algn="ctr"/>
            <a:r>
              <a:rPr lang="en-US" sz="4000" b="1" dirty="0"/>
              <a:t>CONCLUSION(CONTINUED)</a:t>
            </a:r>
          </a:p>
        </p:txBody>
      </p:sp>
      <p:sp>
        <p:nvSpPr>
          <p:cNvPr id="3" name="Rectangle 1">
            <a:extLst>
              <a:ext uri="{FF2B5EF4-FFF2-40B4-BE49-F238E27FC236}">
                <a16:creationId xmlns:a16="http://schemas.microsoft.com/office/drawing/2014/main" id="{A03F22BF-5028-47AA-A91C-7ABAB0A87C4D}"/>
              </a:ext>
            </a:extLst>
          </p:cNvPr>
          <p:cNvSpPr>
            <a:spLocks noChangeArrowheads="1"/>
          </p:cNvSpPr>
          <p:nvPr/>
        </p:nvSpPr>
        <p:spPr bwMode="auto">
          <a:xfrm>
            <a:off x="812881" y="1345630"/>
            <a:ext cx="10566238" cy="2739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2800" b="1" dirty="0"/>
              <a:t>Future Work:</a:t>
            </a:r>
          </a:p>
          <a:p>
            <a:pPr marL="342900" indent="-342900">
              <a:buFont typeface="Arial" panose="020B0604020202020204" pitchFamily="34" charset="0"/>
              <a:buChar char="•"/>
            </a:pPr>
            <a:r>
              <a:rPr lang="en-US" sz="2400" dirty="0"/>
              <a:t>To further improve the system, future enhancements will focus on </a:t>
            </a:r>
            <a:r>
              <a:rPr lang="en-US" sz="2400" b="1" dirty="0"/>
              <a:t>low-light facial recognition</a:t>
            </a:r>
            <a:r>
              <a:rPr lang="en-US" sz="2400" dirty="0"/>
              <a:t> capabilities to maintain accuracy in suboptimal lighting conditions. Additionally, developing an </a:t>
            </a:r>
            <a:r>
              <a:rPr lang="en-US" sz="2400" b="1" dirty="0"/>
              <a:t>offline mode</a:t>
            </a:r>
            <a:r>
              <a:rPr lang="en-US" sz="2400" dirty="0"/>
              <a:t> will ensure the system’s functionality in environments with limited or unreliable internet access, by allowing attendance data to be stored locally and synchronized once connectivity is restored.</a:t>
            </a:r>
          </a:p>
        </p:txBody>
      </p:sp>
      <p:sp>
        <p:nvSpPr>
          <p:cNvPr id="4" name="Rectangle 1">
            <a:extLst>
              <a:ext uri="{FF2B5EF4-FFF2-40B4-BE49-F238E27FC236}">
                <a16:creationId xmlns:a16="http://schemas.microsoft.com/office/drawing/2014/main" id="{6A0C974A-94A5-47C0-8A26-5348846C545A}"/>
              </a:ext>
            </a:extLst>
          </p:cNvPr>
          <p:cNvSpPr>
            <a:spLocks noChangeArrowheads="1"/>
          </p:cNvSpPr>
          <p:nvPr/>
        </p:nvSpPr>
        <p:spPr bwMode="auto">
          <a:xfrm>
            <a:off x="812881" y="3816295"/>
            <a:ext cx="10566238" cy="23698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2800" b="1" dirty="0"/>
              <a:t>Commercialization Potential:</a:t>
            </a:r>
          </a:p>
          <a:p>
            <a:pPr marL="342900" indent="-342900">
              <a:buFont typeface="Arial" panose="020B0604020202020204" pitchFamily="34" charset="0"/>
              <a:buChar char="•"/>
            </a:pPr>
            <a:r>
              <a:rPr lang="en-US" sz="2400" dirty="0"/>
              <a:t>Given the system's success and the growing demand for digital solutions in education, there is strong potential for commercialization. By refining the product and addressing specific market needs, the system could be adopted by educational institutions worldwide as a reliable and cost-effective attendance management tool.</a:t>
            </a:r>
          </a:p>
        </p:txBody>
      </p:sp>
    </p:spTree>
    <p:extLst>
      <p:ext uri="{BB962C8B-B14F-4D97-AF65-F5344CB8AC3E}">
        <p14:creationId xmlns:p14="http://schemas.microsoft.com/office/powerpoint/2010/main" val="5011726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CA42BE-AB47-4B7B-8DD7-BD5437ABD5BB}"/>
              </a:ext>
            </a:extLst>
          </p:cNvPr>
          <p:cNvSpPr txBox="1"/>
          <p:nvPr/>
        </p:nvSpPr>
        <p:spPr>
          <a:xfrm>
            <a:off x="1915298" y="822409"/>
            <a:ext cx="8600302" cy="707886"/>
          </a:xfrm>
          <a:prstGeom prst="rect">
            <a:avLst/>
          </a:prstGeom>
          <a:noFill/>
        </p:spPr>
        <p:txBody>
          <a:bodyPr wrap="square">
            <a:spAutoFit/>
          </a:bodyPr>
          <a:lstStyle/>
          <a:p>
            <a:pPr algn="ctr"/>
            <a:r>
              <a:rPr lang="en-US" sz="4000" b="1" dirty="0"/>
              <a:t>CHALLENGES AND SOLUTIONS</a:t>
            </a:r>
          </a:p>
        </p:txBody>
      </p:sp>
      <p:sp>
        <p:nvSpPr>
          <p:cNvPr id="4" name="Rectangle 1">
            <a:extLst>
              <a:ext uri="{FF2B5EF4-FFF2-40B4-BE49-F238E27FC236}">
                <a16:creationId xmlns:a16="http://schemas.microsoft.com/office/drawing/2014/main" id="{AADE5BA8-4C30-4FCC-BDEF-2379FF6CDCE6}"/>
              </a:ext>
            </a:extLst>
          </p:cNvPr>
          <p:cNvSpPr>
            <a:spLocks noChangeArrowheads="1"/>
          </p:cNvSpPr>
          <p:nvPr/>
        </p:nvSpPr>
        <p:spPr bwMode="auto">
          <a:xfrm>
            <a:off x="827903" y="2497445"/>
            <a:ext cx="10775091"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sz="2800" dirty="0"/>
          </a:p>
        </p:txBody>
      </p:sp>
      <p:sp>
        <p:nvSpPr>
          <p:cNvPr id="7" name="TextBox 6">
            <a:extLst>
              <a:ext uri="{FF2B5EF4-FFF2-40B4-BE49-F238E27FC236}">
                <a16:creationId xmlns:a16="http://schemas.microsoft.com/office/drawing/2014/main" id="{63F668BE-F104-4EB2-B962-0B73E6BBC0D5}"/>
              </a:ext>
            </a:extLst>
          </p:cNvPr>
          <p:cNvSpPr txBox="1"/>
          <p:nvPr/>
        </p:nvSpPr>
        <p:spPr>
          <a:xfrm>
            <a:off x="660238" y="1530295"/>
            <a:ext cx="10703859" cy="707886"/>
          </a:xfrm>
          <a:prstGeom prst="rect">
            <a:avLst/>
          </a:prstGeom>
          <a:noFill/>
        </p:spPr>
        <p:txBody>
          <a:bodyPr wrap="square">
            <a:spAutoFit/>
          </a:bodyPr>
          <a:lstStyle/>
          <a:p>
            <a:pPr algn="ctr"/>
            <a:r>
              <a:rPr lang="en-US" sz="2000" b="1" dirty="0"/>
              <a:t>Challenge 1:</a:t>
            </a:r>
            <a:r>
              <a:rPr lang="en-US" sz="2000" dirty="0"/>
              <a:t> Low-light recognition accuracy.</a:t>
            </a:r>
          </a:p>
          <a:p>
            <a:pPr algn="ctr"/>
            <a:r>
              <a:rPr lang="en-US" sz="2000" b="1" dirty="0"/>
              <a:t>Solution:</a:t>
            </a:r>
            <a:r>
              <a:rPr lang="en-US" sz="2000" dirty="0"/>
              <a:t> Implemented advanced image preprocessing techniques.</a:t>
            </a:r>
          </a:p>
        </p:txBody>
      </p:sp>
      <p:sp>
        <p:nvSpPr>
          <p:cNvPr id="8" name="TextBox 7">
            <a:extLst>
              <a:ext uri="{FF2B5EF4-FFF2-40B4-BE49-F238E27FC236}">
                <a16:creationId xmlns:a16="http://schemas.microsoft.com/office/drawing/2014/main" id="{E844390D-3EC1-4D2E-B079-37DCF5DF1391}"/>
              </a:ext>
            </a:extLst>
          </p:cNvPr>
          <p:cNvSpPr txBox="1"/>
          <p:nvPr/>
        </p:nvSpPr>
        <p:spPr>
          <a:xfrm>
            <a:off x="744070" y="2666722"/>
            <a:ext cx="10703859" cy="707886"/>
          </a:xfrm>
          <a:prstGeom prst="rect">
            <a:avLst/>
          </a:prstGeom>
          <a:noFill/>
        </p:spPr>
        <p:txBody>
          <a:bodyPr wrap="square">
            <a:spAutoFit/>
          </a:bodyPr>
          <a:lstStyle/>
          <a:p>
            <a:pPr algn="ctr"/>
            <a:r>
              <a:rPr lang="en-US" sz="2000" b="1" dirty="0"/>
              <a:t>Challenge 2:</a:t>
            </a:r>
            <a:r>
              <a:rPr lang="en-US" sz="2000" dirty="0"/>
              <a:t> Variability in device performance.</a:t>
            </a:r>
          </a:p>
          <a:p>
            <a:pPr algn="ctr"/>
            <a:r>
              <a:rPr lang="en-US" sz="2000" b="1" dirty="0"/>
              <a:t>Solution:</a:t>
            </a:r>
            <a:r>
              <a:rPr lang="en-US" sz="2000" dirty="0"/>
              <a:t> Optimized app performance for lower-end devices.</a:t>
            </a:r>
          </a:p>
        </p:txBody>
      </p:sp>
      <p:sp>
        <p:nvSpPr>
          <p:cNvPr id="9" name="TextBox 8">
            <a:extLst>
              <a:ext uri="{FF2B5EF4-FFF2-40B4-BE49-F238E27FC236}">
                <a16:creationId xmlns:a16="http://schemas.microsoft.com/office/drawing/2014/main" id="{2B6A3D01-CBDB-43E4-B837-D626964E92DE}"/>
              </a:ext>
            </a:extLst>
          </p:cNvPr>
          <p:cNvSpPr txBox="1"/>
          <p:nvPr/>
        </p:nvSpPr>
        <p:spPr>
          <a:xfrm>
            <a:off x="744070" y="3915563"/>
            <a:ext cx="10703859" cy="707886"/>
          </a:xfrm>
          <a:prstGeom prst="rect">
            <a:avLst/>
          </a:prstGeom>
          <a:noFill/>
        </p:spPr>
        <p:txBody>
          <a:bodyPr wrap="square">
            <a:spAutoFit/>
          </a:bodyPr>
          <a:lstStyle/>
          <a:p>
            <a:pPr algn="ctr"/>
            <a:r>
              <a:rPr lang="en-US" sz="2000" b="1" dirty="0"/>
              <a:t>Challenge 3:</a:t>
            </a:r>
            <a:r>
              <a:rPr lang="en-US" sz="2000" dirty="0"/>
              <a:t> Internet dependency.</a:t>
            </a:r>
          </a:p>
          <a:p>
            <a:pPr algn="ctr"/>
            <a:r>
              <a:rPr lang="en-US" sz="2000" b="1" dirty="0"/>
              <a:t>Solution:</a:t>
            </a:r>
            <a:r>
              <a:rPr lang="en-US" sz="2000" dirty="0"/>
              <a:t> Proposed future offline mode with local storage and delayed sync.</a:t>
            </a:r>
          </a:p>
        </p:txBody>
      </p:sp>
    </p:spTree>
    <p:extLst>
      <p:ext uri="{BB962C8B-B14F-4D97-AF65-F5344CB8AC3E}">
        <p14:creationId xmlns:p14="http://schemas.microsoft.com/office/powerpoint/2010/main" val="42010639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CA42BE-AB47-4B7B-8DD7-BD5437ABD5BB}"/>
              </a:ext>
            </a:extLst>
          </p:cNvPr>
          <p:cNvSpPr txBox="1"/>
          <p:nvPr/>
        </p:nvSpPr>
        <p:spPr>
          <a:xfrm>
            <a:off x="1915298" y="822409"/>
            <a:ext cx="8600302" cy="707886"/>
          </a:xfrm>
          <a:prstGeom prst="rect">
            <a:avLst/>
          </a:prstGeom>
          <a:noFill/>
        </p:spPr>
        <p:txBody>
          <a:bodyPr wrap="square">
            <a:spAutoFit/>
          </a:bodyPr>
          <a:lstStyle/>
          <a:p>
            <a:pPr algn="ctr"/>
            <a:r>
              <a:rPr lang="en-US" sz="4000" b="1" dirty="0"/>
              <a:t>DEMONSTRATION</a:t>
            </a:r>
          </a:p>
        </p:txBody>
      </p:sp>
      <p:sp>
        <p:nvSpPr>
          <p:cNvPr id="5" name="Rectangle 2">
            <a:extLst>
              <a:ext uri="{FF2B5EF4-FFF2-40B4-BE49-F238E27FC236}">
                <a16:creationId xmlns:a16="http://schemas.microsoft.com/office/drawing/2014/main" id="{87C9337F-265C-4341-A7B3-E2F7E312AF24}"/>
              </a:ext>
            </a:extLst>
          </p:cNvPr>
          <p:cNvSpPr>
            <a:spLocks noChangeArrowheads="1"/>
          </p:cNvSpPr>
          <p:nvPr/>
        </p:nvSpPr>
        <p:spPr bwMode="auto">
          <a:xfrm>
            <a:off x="3968453" y="1903225"/>
            <a:ext cx="4081567" cy="892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Arial" panose="020B0604020202020204" pitchFamily="34" charset="0"/>
              </a:rPr>
              <a:t>App Demo</a:t>
            </a: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882766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3BEAE-AE0C-A113-CB6C-C6597B310E81}"/>
              </a:ext>
            </a:extLst>
          </p:cNvPr>
          <p:cNvSpPr>
            <a:spLocks noGrp="1"/>
          </p:cNvSpPr>
          <p:nvPr>
            <p:ph type="ctrTitle"/>
          </p:nvPr>
        </p:nvSpPr>
        <p:spPr/>
        <p:txBody>
          <a:bodyPr/>
          <a:lstStyle/>
          <a:p>
            <a:r>
              <a:rPr lang="en-US" dirty="0"/>
              <a:t>THANK YOU</a:t>
            </a:r>
          </a:p>
        </p:txBody>
      </p:sp>
      <p:sp>
        <p:nvSpPr>
          <p:cNvPr id="3" name="Subtitle 2">
            <a:extLst>
              <a:ext uri="{FF2B5EF4-FFF2-40B4-BE49-F238E27FC236}">
                <a16:creationId xmlns:a16="http://schemas.microsoft.com/office/drawing/2014/main" id="{6EE62B1F-D6FF-AB78-AF36-5B72009ED073}"/>
              </a:ext>
            </a:extLst>
          </p:cNvPr>
          <p:cNvSpPr>
            <a:spLocks noGrp="1"/>
          </p:cNvSpPr>
          <p:nvPr>
            <p:ph type="subTitle" idx="1"/>
          </p:nvPr>
        </p:nvSpPr>
        <p:spPr/>
        <p:txBody>
          <a:bodyPr/>
          <a:lstStyle/>
          <a:p>
            <a:r>
              <a:rPr lang="en-US" sz="3200" dirty="0"/>
              <a:t>Questions and answers</a:t>
            </a:r>
          </a:p>
          <a:p>
            <a:endParaRPr lang="en-US" dirty="0"/>
          </a:p>
        </p:txBody>
      </p:sp>
    </p:spTree>
    <p:extLst>
      <p:ext uri="{BB962C8B-B14F-4D97-AF65-F5344CB8AC3E}">
        <p14:creationId xmlns:p14="http://schemas.microsoft.com/office/powerpoint/2010/main" val="25720449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545B88E-4F55-4CF4-B566-362965CAC14A}"/>
              </a:ext>
            </a:extLst>
          </p:cNvPr>
          <p:cNvSpPr txBox="1"/>
          <p:nvPr/>
        </p:nvSpPr>
        <p:spPr>
          <a:xfrm>
            <a:off x="875270" y="1172519"/>
            <a:ext cx="10756900" cy="1477328"/>
          </a:xfrm>
          <a:prstGeom prst="rect">
            <a:avLst/>
          </a:prstGeom>
          <a:noFill/>
        </p:spPr>
        <p:txBody>
          <a:bodyPr wrap="square">
            <a:spAutoFit/>
          </a:bodyPr>
          <a:lstStyle/>
          <a:p>
            <a:pPr algn="ctr"/>
            <a:endParaRPr lang="en-US" dirty="0"/>
          </a:p>
          <a:p>
            <a:pPr algn="ctr"/>
            <a:endParaRPr lang="en-US" dirty="0"/>
          </a:p>
          <a:p>
            <a:pPr algn="ctr"/>
            <a:endParaRPr lang="en-US" dirty="0"/>
          </a:p>
          <a:p>
            <a:pPr algn="ctr"/>
            <a:endParaRPr lang="en-US" dirty="0"/>
          </a:p>
          <a:p>
            <a:endParaRPr lang="en-US" dirty="0"/>
          </a:p>
        </p:txBody>
      </p:sp>
      <p:sp>
        <p:nvSpPr>
          <p:cNvPr id="5" name="TextBox 4">
            <a:extLst>
              <a:ext uri="{FF2B5EF4-FFF2-40B4-BE49-F238E27FC236}">
                <a16:creationId xmlns:a16="http://schemas.microsoft.com/office/drawing/2014/main" id="{C37F88CA-1D54-4C68-AA83-1110B1D59A24}"/>
              </a:ext>
            </a:extLst>
          </p:cNvPr>
          <p:cNvSpPr txBox="1"/>
          <p:nvPr/>
        </p:nvSpPr>
        <p:spPr>
          <a:xfrm>
            <a:off x="3046971" y="625387"/>
            <a:ext cx="6098058" cy="707886"/>
          </a:xfrm>
          <a:prstGeom prst="rect">
            <a:avLst/>
          </a:prstGeom>
          <a:noFill/>
        </p:spPr>
        <p:txBody>
          <a:bodyPr wrap="square">
            <a:spAutoFit/>
          </a:bodyPr>
          <a:lstStyle/>
          <a:p>
            <a:pPr algn="ctr"/>
            <a:r>
              <a:rPr lang="en-US" sz="4000" b="1" dirty="0"/>
              <a:t>INTRODUCTION</a:t>
            </a:r>
          </a:p>
        </p:txBody>
      </p:sp>
      <p:sp>
        <p:nvSpPr>
          <p:cNvPr id="9" name="Rectangle 4">
            <a:extLst>
              <a:ext uri="{FF2B5EF4-FFF2-40B4-BE49-F238E27FC236}">
                <a16:creationId xmlns:a16="http://schemas.microsoft.com/office/drawing/2014/main" id="{C8619FB3-498E-40EC-A5B1-AF9A88340612}"/>
              </a:ext>
            </a:extLst>
          </p:cNvPr>
          <p:cNvSpPr>
            <a:spLocks noChangeArrowheads="1"/>
          </p:cNvSpPr>
          <p:nvPr/>
        </p:nvSpPr>
        <p:spPr bwMode="auto">
          <a:xfrm>
            <a:off x="1010851" y="1333273"/>
            <a:ext cx="10305879" cy="3108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lang="en-US" sz="2400" dirty="0"/>
              <a:t>This project focuses on developing a mobile application that automates the process of recording student attendance through facial recognition technology. By leveraging cutting-edge tools such as Flutter for app development, </a:t>
            </a:r>
            <a:r>
              <a:rPr lang="en-US" sz="2400" dirty="0" err="1"/>
              <a:t>FastAPI</a:t>
            </a:r>
            <a:r>
              <a:rPr lang="en-US" sz="2400" dirty="0"/>
              <a:t> for backend management, and MongoDB for cloud-based data storage, the system aims to streamline attendance tracking, enhance accuracy, and reduce manual errors. The application is designed to be user-friendly, scalable, and capable of real-time data processing, making it a viable solution for educational institutions of all sizes</a:t>
            </a:r>
            <a:r>
              <a:rPr lang="en-US" sz="2800" dirty="0"/>
              <a:t>.</a:t>
            </a: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63629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7F855EBF-7E67-4FF0-9354-97478D9D617D}"/>
              </a:ext>
            </a:extLst>
          </p:cNvPr>
          <p:cNvSpPr>
            <a:spLocks noGrp="1"/>
          </p:cNvSpPr>
          <p:nvPr>
            <p:ph type="title"/>
          </p:nvPr>
        </p:nvSpPr>
        <p:spPr>
          <a:xfrm>
            <a:off x="838200" y="608925"/>
            <a:ext cx="10515600" cy="924312"/>
          </a:xfrm>
        </p:spPr>
        <p:txBody>
          <a:bodyPr/>
          <a:lstStyle/>
          <a:p>
            <a:pPr algn="ctr"/>
            <a:r>
              <a:rPr lang="en-US" dirty="0">
                <a:solidFill>
                  <a:schemeClr val="tx1"/>
                </a:solidFill>
              </a:rPr>
              <a:t>PROBLEM</a:t>
            </a:r>
            <a:endParaRPr lang="en-GB" dirty="0">
              <a:solidFill>
                <a:schemeClr val="tx1"/>
              </a:solidFill>
            </a:endParaRPr>
          </a:p>
        </p:txBody>
      </p:sp>
      <p:sp>
        <p:nvSpPr>
          <p:cNvPr id="15" name="Content Placeholder 14">
            <a:extLst>
              <a:ext uri="{FF2B5EF4-FFF2-40B4-BE49-F238E27FC236}">
                <a16:creationId xmlns:a16="http://schemas.microsoft.com/office/drawing/2014/main" id="{536FEE8F-03B9-43FA-949E-2B32A7140BEB}"/>
              </a:ext>
            </a:extLst>
          </p:cNvPr>
          <p:cNvSpPr>
            <a:spLocks noGrp="1"/>
          </p:cNvSpPr>
          <p:nvPr>
            <p:ph idx="1"/>
          </p:nvPr>
        </p:nvSpPr>
        <p:spPr>
          <a:xfrm>
            <a:off x="838200" y="1468582"/>
            <a:ext cx="10515600" cy="4780494"/>
          </a:xfrm>
        </p:spPr>
        <p:txBody>
          <a:bodyPr>
            <a:normAutofit fontScale="85000" lnSpcReduction="20000"/>
          </a:bodyPr>
          <a:lstStyle/>
          <a:p>
            <a:r>
              <a:rPr lang="en-US" b="1" dirty="0"/>
              <a:t>Manual Attendance Issues</a:t>
            </a:r>
            <a:r>
              <a:rPr lang="en-US" dirty="0"/>
              <a:t>:</a:t>
            </a:r>
          </a:p>
          <a:p>
            <a:pPr>
              <a:buFont typeface="Arial" panose="020B0604020202020204" pitchFamily="34" charset="0"/>
              <a:buChar char="•"/>
            </a:pPr>
            <a:r>
              <a:rPr lang="en-US" dirty="0"/>
              <a:t>Time-Consuming: Traditional attendance methods require significant class time, particularly in large classes, which can disrupt the learning process.</a:t>
            </a:r>
          </a:p>
          <a:p>
            <a:pPr>
              <a:buFont typeface="Arial" panose="020B0604020202020204" pitchFamily="34" charset="0"/>
              <a:buChar char="•"/>
            </a:pPr>
            <a:r>
              <a:rPr lang="en-US" dirty="0"/>
              <a:t>Prone to Errors: Manual entry of attendance records is susceptible to mistakes, such as incorrect markings, which can lead to inaccuracies in records.</a:t>
            </a:r>
          </a:p>
          <a:p>
            <a:pPr>
              <a:buFont typeface="Arial" panose="020B0604020202020204" pitchFamily="34" charset="0"/>
              <a:buChar char="•"/>
            </a:pPr>
            <a:r>
              <a:rPr lang="en-US" dirty="0"/>
              <a:t>Manipulation Risk: The possibility of students marking attendance for absent peers (buddy punching) reduces the reliability of the records.</a:t>
            </a:r>
          </a:p>
          <a:p>
            <a:pPr>
              <a:buFont typeface="Arial" panose="020B0604020202020204" pitchFamily="34" charset="0"/>
              <a:buChar char="•"/>
            </a:pPr>
            <a:r>
              <a:rPr lang="en-US" dirty="0"/>
              <a:t>Administrative Burden: Teachers and administrative staff must spend extra time verifying and correcting attendance data, leading to inefficiencies</a:t>
            </a:r>
          </a:p>
          <a:p>
            <a:r>
              <a:rPr lang="en-US" b="1" dirty="0"/>
              <a:t>Need</a:t>
            </a:r>
            <a:r>
              <a:rPr lang="en-US" dirty="0"/>
              <a:t>:</a:t>
            </a:r>
          </a:p>
          <a:p>
            <a:pPr>
              <a:buFont typeface="Arial" panose="020B0604020202020204" pitchFamily="34" charset="0"/>
              <a:buChar char="•"/>
            </a:pPr>
            <a:r>
              <a:rPr lang="en-US" dirty="0"/>
              <a:t>Automation: There is a pressing need for an automated solution that minimizes human intervention, enhances accuracy, and streamlines the attendance process.</a:t>
            </a:r>
          </a:p>
          <a:p>
            <a:pPr>
              <a:buFont typeface="Arial" panose="020B0604020202020204" pitchFamily="34" charset="0"/>
              <a:buChar char="•"/>
            </a:pPr>
            <a:r>
              <a:rPr lang="en-US" dirty="0"/>
              <a:t>Real-time Tracking: A system that can provide real-time updates and easy access to attendance records for both teachers and administrators.</a:t>
            </a:r>
            <a:endParaRPr lang="en-GB" dirty="0"/>
          </a:p>
        </p:txBody>
      </p:sp>
    </p:spTree>
    <p:extLst>
      <p:ext uri="{BB962C8B-B14F-4D97-AF65-F5344CB8AC3E}">
        <p14:creationId xmlns:p14="http://schemas.microsoft.com/office/powerpoint/2010/main" val="30878651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CA42BE-AB47-4B7B-8DD7-BD5437ABD5BB}"/>
              </a:ext>
            </a:extLst>
          </p:cNvPr>
          <p:cNvSpPr txBox="1"/>
          <p:nvPr/>
        </p:nvSpPr>
        <p:spPr>
          <a:xfrm>
            <a:off x="3046971" y="822409"/>
            <a:ext cx="6098058" cy="707886"/>
          </a:xfrm>
          <a:prstGeom prst="rect">
            <a:avLst/>
          </a:prstGeom>
          <a:noFill/>
        </p:spPr>
        <p:txBody>
          <a:bodyPr wrap="square">
            <a:spAutoFit/>
          </a:bodyPr>
          <a:lstStyle/>
          <a:p>
            <a:pPr algn="ctr"/>
            <a:r>
              <a:rPr lang="en-US" sz="4000" b="1" dirty="0"/>
              <a:t>OBJECTIVES</a:t>
            </a:r>
          </a:p>
        </p:txBody>
      </p:sp>
      <p:sp>
        <p:nvSpPr>
          <p:cNvPr id="4" name="Rectangle 1">
            <a:extLst>
              <a:ext uri="{FF2B5EF4-FFF2-40B4-BE49-F238E27FC236}">
                <a16:creationId xmlns:a16="http://schemas.microsoft.com/office/drawing/2014/main" id="{AADE5BA8-4C30-4FCC-BDEF-2379FF6CDCE6}"/>
              </a:ext>
            </a:extLst>
          </p:cNvPr>
          <p:cNvSpPr>
            <a:spLocks noChangeArrowheads="1"/>
          </p:cNvSpPr>
          <p:nvPr/>
        </p:nvSpPr>
        <p:spPr bwMode="auto">
          <a:xfrm>
            <a:off x="803189" y="1845788"/>
            <a:ext cx="10651525"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2400" b="1" dirty="0"/>
              <a:t>Primary Objective:</a:t>
            </a:r>
            <a:r>
              <a:rPr lang="en-US" sz="2400" dirty="0"/>
              <a:t> </a:t>
            </a:r>
          </a:p>
          <a:p>
            <a:pPr marL="457200" indent="-457200" algn="ctr">
              <a:buFont typeface="Arial" panose="020B0604020202020204" pitchFamily="34" charset="0"/>
              <a:buChar char="•"/>
            </a:pPr>
            <a:r>
              <a:rPr lang="en-US" sz="2400" dirty="0"/>
              <a:t>Develop a mobile application for automated attendance using facial recognition.</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3C7F1B8A-524D-46A2-BF86-15DCFD65DAC8}"/>
              </a:ext>
            </a:extLst>
          </p:cNvPr>
          <p:cNvSpPr txBox="1"/>
          <p:nvPr/>
        </p:nvSpPr>
        <p:spPr>
          <a:xfrm>
            <a:off x="1167713" y="3213847"/>
            <a:ext cx="9922476" cy="1631216"/>
          </a:xfrm>
          <a:prstGeom prst="rect">
            <a:avLst/>
          </a:prstGeom>
          <a:noFill/>
        </p:spPr>
        <p:txBody>
          <a:bodyPr wrap="square">
            <a:spAutoFit/>
          </a:bodyPr>
          <a:lstStyle/>
          <a:p>
            <a:pPr lvl="8"/>
            <a:r>
              <a:rPr lang="en-US" sz="2400" b="1" dirty="0"/>
              <a:t>Specific Objectives:</a:t>
            </a:r>
          </a:p>
          <a:p>
            <a:pPr marL="342900" indent="-342900">
              <a:buFont typeface="Arial" panose="020B0604020202020204" pitchFamily="34" charset="0"/>
              <a:buChar char="•"/>
            </a:pPr>
            <a:r>
              <a:rPr lang="en-US" sz="2400" dirty="0"/>
              <a:t>Achieve high accuracy in facial recognition.</a:t>
            </a:r>
          </a:p>
          <a:p>
            <a:pPr marL="342900" indent="-342900">
              <a:buFont typeface="Arial" panose="020B0604020202020204" pitchFamily="34" charset="0"/>
              <a:buChar char="•"/>
            </a:pPr>
            <a:r>
              <a:rPr lang="en-US" sz="2400" dirty="0"/>
              <a:t>Ensure real-time data synchronization.</a:t>
            </a:r>
          </a:p>
          <a:p>
            <a:pPr marL="342900" indent="-342900">
              <a:buFont typeface="Arial" panose="020B0604020202020204" pitchFamily="34" charset="0"/>
              <a:buChar char="•"/>
            </a:pPr>
            <a:r>
              <a:rPr lang="en-US" sz="2400" dirty="0"/>
              <a:t>Provide user-friendly interfaces </a:t>
            </a:r>
            <a:r>
              <a:rPr lang="en-US" sz="2400"/>
              <a:t>for students, </a:t>
            </a:r>
            <a:r>
              <a:rPr lang="en-US" sz="2400" dirty="0"/>
              <a:t>teachers and administrators</a:t>
            </a:r>
            <a:r>
              <a:rPr lang="en-US" sz="2800" dirty="0"/>
              <a:t>.</a:t>
            </a:r>
          </a:p>
        </p:txBody>
      </p:sp>
    </p:spTree>
    <p:extLst>
      <p:ext uri="{BB962C8B-B14F-4D97-AF65-F5344CB8AC3E}">
        <p14:creationId xmlns:p14="http://schemas.microsoft.com/office/powerpoint/2010/main" val="2341301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CA42BE-AB47-4B7B-8DD7-BD5437ABD5BB}"/>
              </a:ext>
            </a:extLst>
          </p:cNvPr>
          <p:cNvSpPr txBox="1"/>
          <p:nvPr/>
        </p:nvSpPr>
        <p:spPr>
          <a:xfrm>
            <a:off x="3046971" y="822409"/>
            <a:ext cx="6098058" cy="707886"/>
          </a:xfrm>
          <a:prstGeom prst="rect">
            <a:avLst/>
          </a:prstGeom>
          <a:noFill/>
        </p:spPr>
        <p:txBody>
          <a:bodyPr wrap="square">
            <a:spAutoFit/>
          </a:bodyPr>
          <a:lstStyle/>
          <a:p>
            <a:pPr algn="ctr"/>
            <a:r>
              <a:rPr lang="en-US" sz="4000" b="1" dirty="0"/>
              <a:t>METHODOLOGY</a:t>
            </a:r>
          </a:p>
        </p:txBody>
      </p:sp>
      <p:sp>
        <p:nvSpPr>
          <p:cNvPr id="4" name="Rectangle 1">
            <a:extLst>
              <a:ext uri="{FF2B5EF4-FFF2-40B4-BE49-F238E27FC236}">
                <a16:creationId xmlns:a16="http://schemas.microsoft.com/office/drawing/2014/main" id="{AADE5BA8-4C30-4FCC-BDEF-2379FF6CDCE6}"/>
              </a:ext>
            </a:extLst>
          </p:cNvPr>
          <p:cNvSpPr>
            <a:spLocks noChangeArrowheads="1"/>
          </p:cNvSpPr>
          <p:nvPr/>
        </p:nvSpPr>
        <p:spPr bwMode="auto">
          <a:xfrm>
            <a:off x="1167714" y="1838071"/>
            <a:ext cx="10127816" cy="19082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2800" b="1" dirty="0"/>
              <a:t>Development Tools:</a:t>
            </a:r>
          </a:p>
          <a:p>
            <a:pPr marL="457200" indent="-457200">
              <a:buFont typeface="Arial" panose="020B0604020202020204" pitchFamily="34" charset="0"/>
              <a:buChar char="•"/>
            </a:pPr>
            <a:r>
              <a:rPr lang="en-US" sz="2400" b="1" dirty="0"/>
              <a:t>Frontend:</a:t>
            </a:r>
            <a:r>
              <a:rPr lang="en-US" sz="2400" dirty="0"/>
              <a:t> Flutter (cross-platform development).</a:t>
            </a:r>
          </a:p>
          <a:p>
            <a:pPr marL="457200" indent="-457200">
              <a:buFont typeface="Arial" panose="020B0604020202020204" pitchFamily="34" charset="0"/>
              <a:buChar char="•"/>
            </a:pPr>
            <a:r>
              <a:rPr lang="en-US" sz="2400" b="1" dirty="0"/>
              <a:t>Backend:</a:t>
            </a:r>
            <a:r>
              <a:rPr lang="en-US" sz="2400" dirty="0"/>
              <a:t> </a:t>
            </a:r>
            <a:r>
              <a:rPr lang="en-US" sz="2400" dirty="0" err="1"/>
              <a:t>FastAPI</a:t>
            </a:r>
            <a:r>
              <a:rPr lang="en-US" sz="2400" dirty="0"/>
              <a:t> (API management).</a:t>
            </a:r>
          </a:p>
          <a:p>
            <a:pPr marL="457200" indent="-457200">
              <a:buFont typeface="Arial" panose="020B0604020202020204" pitchFamily="34" charset="0"/>
              <a:buChar char="•"/>
            </a:pPr>
            <a:r>
              <a:rPr lang="en-US" sz="2400" b="1" dirty="0"/>
              <a:t>Database:</a:t>
            </a:r>
            <a:r>
              <a:rPr lang="en-US" sz="2400" dirty="0"/>
              <a:t> MongoDB (cloud-based, scalable).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3C7F1B8A-524D-46A2-BF86-15DCFD65DAC8}"/>
              </a:ext>
            </a:extLst>
          </p:cNvPr>
          <p:cNvSpPr txBox="1"/>
          <p:nvPr/>
        </p:nvSpPr>
        <p:spPr>
          <a:xfrm>
            <a:off x="1167713" y="3942710"/>
            <a:ext cx="9922476" cy="1631216"/>
          </a:xfrm>
          <a:prstGeom prst="rect">
            <a:avLst/>
          </a:prstGeom>
          <a:noFill/>
        </p:spPr>
        <p:txBody>
          <a:bodyPr wrap="square">
            <a:spAutoFit/>
          </a:bodyPr>
          <a:lstStyle/>
          <a:p>
            <a:pPr algn="ctr"/>
            <a:r>
              <a:rPr lang="en-US" sz="2800" b="1" dirty="0"/>
              <a:t>Process:</a:t>
            </a:r>
          </a:p>
          <a:p>
            <a:pPr marL="457200" indent="-457200">
              <a:buFont typeface="Arial" panose="020B0604020202020204" pitchFamily="34" charset="0"/>
              <a:buChar char="•"/>
            </a:pPr>
            <a:r>
              <a:rPr lang="en-US" sz="2400" b="1" dirty="0"/>
              <a:t>UI/UX Design:</a:t>
            </a:r>
            <a:r>
              <a:rPr lang="en-US" sz="2400" dirty="0"/>
              <a:t> Focused on creating an intuitive interface that simplifies the attendance process for teachers and students, ensuring ease of use with minimal training required.</a:t>
            </a:r>
          </a:p>
        </p:txBody>
      </p:sp>
    </p:spTree>
    <p:extLst>
      <p:ext uri="{BB962C8B-B14F-4D97-AF65-F5344CB8AC3E}">
        <p14:creationId xmlns:p14="http://schemas.microsoft.com/office/powerpoint/2010/main" val="43159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CA42BE-AB47-4B7B-8DD7-BD5437ABD5BB}"/>
              </a:ext>
            </a:extLst>
          </p:cNvPr>
          <p:cNvSpPr txBox="1"/>
          <p:nvPr/>
        </p:nvSpPr>
        <p:spPr>
          <a:xfrm>
            <a:off x="1915298" y="822409"/>
            <a:ext cx="8600302" cy="707886"/>
          </a:xfrm>
          <a:prstGeom prst="rect">
            <a:avLst/>
          </a:prstGeom>
          <a:noFill/>
        </p:spPr>
        <p:txBody>
          <a:bodyPr wrap="square">
            <a:spAutoFit/>
          </a:bodyPr>
          <a:lstStyle/>
          <a:p>
            <a:pPr algn="ctr"/>
            <a:r>
              <a:rPr lang="en-US" sz="4000" b="1" dirty="0"/>
              <a:t>METHODOLOGY (CONTINUED)</a:t>
            </a:r>
          </a:p>
        </p:txBody>
      </p:sp>
      <p:sp>
        <p:nvSpPr>
          <p:cNvPr id="4" name="Rectangle 1">
            <a:extLst>
              <a:ext uri="{FF2B5EF4-FFF2-40B4-BE49-F238E27FC236}">
                <a16:creationId xmlns:a16="http://schemas.microsoft.com/office/drawing/2014/main" id="{AADE5BA8-4C30-4FCC-BDEF-2379FF6CDCE6}"/>
              </a:ext>
            </a:extLst>
          </p:cNvPr>
          <p:cNvSpPr>
            <a:spLocks noChangeArrowheads="1"/>
          </p:cNvSpPr>
          <p:nvPr/>
        </p:nvSpPr>
        <p:spPr bwMode="auto">
          <a:xfrm>
            <a:off x="712270" y="1410519"/>
            <a:ext cx="10699801" cy="4955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1" i="0" u="none" strike="noStrike" kern="1200" cap="none" spc="0" normalizeH="0" baseline="0" noProof="0" dirty="0">
                <a:ln>
                  <a:noFill/>
                </a:ln>
                <a:solidFill>
                  <a:srgbClr val="382010"/>
                </a:solidFill>
                <a:effectLst/>
                <a:uLnTx/>
                <a:uFillTx/>
                <a:latin typeface="Calibri"/>
                <a:ea typeface="+mn-ea"/>
                <a:cs typeface="+mn-cs"/>
              </a:rPr>
              <a:t>Facial Recognition Integration:</a:t>
            </a:r>
            <a:r>
              <a:rPr kumimoji="0" lang="en-US" sz="2400" b="0" i="0" u="none" strike="noStrike" kern="1200" cap="none" spc="0" normalizeH="0" baseline="0" noProof="0" dirty="0">
                <a:ln>
                  <a:noFill/>
                </a:ln>
                <a:solidFill>
                  <a:srgbClr val="382010"/>
                </a:solidFill>
                <a:effectLst/>
                <a:uLnTx/>
                <a:uFillTx/>
                <a:latin typeface="Calibri"/>
                <a:ea typeface="+mn-ea"/>
                <a:cs typeface="+mn-cs"/>
              </a:rPr>
              <a:t> Leveraged state-of-the-art machine learning algorithms to accurately identify and verify student identities in real-time, even under varied environmental conditions.</a:t>
            </a:r>
          </a:p>
          <a:p>
            <a:pPr marL="0" marR="0" lvl="0" indent="0" algn="l" defTabSz="914400" rtl="0" eaLnBrk="1" fontAlgn="auto" latinLnBrk="0" hangingPunct="1">
              <a:lnSpc>
                <a:spcPct val="100000"/>
              </a:lnSpc>
              <a:spcBef>
                <a:spcPts val="0"/>
              </a:spcBef>
              <a:spcAft>
                <a:spcPts val="0"/>
              </a:spcAft>
              <a:buClrTx/>
              <a:buSzTx/>
              <a:tabLst/>
              <a:defRPr/>
            </a:pPr>
            <a:endParaRPr kumimoji="0" lang="en-US" sz="2400" b="0" i="0" u="none" strike="noStrike" kern="1200" cap="none" spc="0" normalizeH="0" baseline="0" noProof="0" dirty="0">
              <a:ln>
                <a:noFill/>
              </a:ln>
              <a:solidFill>
                <a:srgbClr val="382010"/>
              </a:solidFill>
              <a:effectLst/>
              <a:uLnTx/>
              <a:uFillTx/>
              <a:latin typeface="Calibri"/>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1" i="0" u="none" strike="noStrike" kern="1200" cap="none" spc="0" normalizeH="0" baseline="0" noProof="0" dirty="0">
                <a:ln>
                  <a:noFill/>
                </a:ln>
                <a:solidFill>
                  <a:srgbClr val="382010"/>
                </a:solidFill>
                <a:effectLst/>
                <a:uLnTx/>
                <a:uFillTx/>
                <a:latin typeface="Calibri"/>
                <a:ea typeface="+mn-ea"/>
                <a:cs typeface="+mn-cs"/>
              </a:rPr>
              <a:t> API and Database Development:</a:t>
            </a:r>
            <a:r>
              <a:rPr kumimoji="0" lang="en-US" sz="2400" b="0" i="0" u="none" strike="noStrike" kern="1200" cap="none" spc="0" normalizeH="0" baseline="0" noProof="0" dirty="0">
                <a:ln>
                  <a:noFill/>
                </a:ln>
                <a:solidFill>
                  <a:srgbClr val="382010"/>
                </a:solidFill>
                <a:effectLst/>
                <a:uLnTx/>
                <a:uFillTx/>
                <a:latin typeface="Calibri"/>
                <a:ea typeface="+mn-ea"/>
                <a:cs typeface="+mn-cs"/>
              </a:rPr>
              <a:t> Implemented secure, efficient communication between the app and the cloud database, ensuring that attendance data is updated in real-time and accessible from anywhere.</a:t>
            </a:r>
          </a:p>
          <a:p>
            <a:pPr marL="0" marR="0" lvl="0" indent="0" algn="l" defTabSz="914400" rtl="0" eaLnBrk="1" fontAlgn="auto" latinLnBrk="0" hangingPunct="1">
              <a:lnSpc>
                <a:spcPct val="100000"/>
              </a:lnSpc>
              <a:spcBef>
                <a:spcPts val="0"/>
              </a:spcBef>
              <a:spcAft>
                <a:spcPts val="0"/>
              </a:spcAft>
              <a:buClrTx/>
              <a:buSzTx/>
              <a:tabLst/>
              <a:defRPr/>
            </a:pPr>
            <a:endParaRPr kumimoji="0" lang="en-US" sz="2400" b="0" i="0" u="none" strike="noStrike" kern="1200" cap="none" spc="0" normalizeH="0" baseline="0" noProof="0" dirty="0">
              <a:ln>
                <a:noFill/>
              </a:ln>
              <a:solidFill>
                <a:srgbClr val="382010"/>
              </a:solidFill>
              <a:effectLst/>
              <a:uLnTx/>
              <a:uFillTx/>
              <a:latin typeface="Calibri"/>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1" i="0" u="none" strike="noStrike" kern="1200" cap="none" spc="0" normalizeH="0" baseline="0" noProof="0" dirty="0">
                <a:ln>
                  <a:noFill/>
                </a:ln>
                <a:solidFill>
                  <a:srgbClr val="382010"/>
                </a:solidFill>
                <a:effectLst/>
                <a:uLnTx/>
                <a:uFillTx/>
                <a:latin typeface="Calibri"/>
                <a:ea typeface="+mn-ea"/>
                <a:cs typeface="+mn-cs"/>
              </a:rPr>
              <a:t>Testing and Iteration:</a:t>
            </a:r>
            <a:r>
              <a:rPr kumimoji="0" lang="en-US" sz="2400" b="0" i="0" u="none" strike="noStrike" kern="1200" cap="none" spc="0" normalizeH="0" baseline="0" noProof="0" dirty="0">
                <a:ln>
                  <a:noFill/>
                </a:ln>
                <a:solidFill>
                  <a:srgbClr val="382010"/>
                </a:solidFill>
                <a:effectLst/>
                <a:uLnTx/>
                <a:uFillTx/>
                <a:latin typeface="Calibri"/>
                <a:ea typeface="+mn-ea"/>
                <a:cs typeface="+mn-cs"/>
              </a:rPr>
              <a:t> Conducted extensive testing across different devices and environments to refine performance, identify and fix bugs, and optimize user experience. Iterative development cycles allowed for continuous improvements based on user feedback and testing results.</a:t>
            </a:r>
          </a:p>
          <a:p>
            <a:pPr algn="ctr"/>
            <a:endParaRPr lang="en-US" sz="2800" dirty="0"/>
          </a:p>
        </p:txBody>
      </p:sp>
    </p:spTree>
    <p:extLst>
      <p:ext uri="{BB962C8B-B14F-4D97-AF65-F5344CB8AC3E}">
        <p14:creationId xmlns:p14="http://schemas.microsoft.com/office/powerpoint/2010/main" val="42783766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CA42BE-AB47-4B7B-8DD7-BD5437ABD5BB}"/>
              </a:ext>
            </a:extLst>
          </p:cNvPr>
          <p:cNvSpPr txBox="1"/>
          <p:nvPr/>
        </p:nvSpPr>
        <p:spPr>
          <a:xfrm>
            <a:off x="1915298" y="822409"/>
            <a:ext cx="8600302" cy="707886"/>
          </a:xfrm>
          <a:prstGeom prst="rect">
            <a:avLst/>
          </a:prstGeom>
          <a:noFill/>
        </p:spPr>
        <p:txBody>
          <a:bodyPr wrap="square">
            <a:spAutoFit/>
          </a:bodyPr>
          <a:lstStyle/>
          <a:p>
            <a:pPr algn="ctr"/>
            <a:r>
              <a:rPr lang="en-US" sz="4000" b="1" dirty="0"/>
              <a:t>RESULTS</a:t>
            </a:r>
          </a:p>
        </p:txBody>
      </p:sp>
      <p:sp>
        <p:nvSpPr>
          <p:cNvPr id="4" name="Rectangle 1">
            <a:extLst>
              <a:ext uri="{FF2B5EF4-FFF2-40B4-BE49-F238E27FC236}">
                <a16:creationId xmlns:a16="http://schemas.microsoft.com/office/drawing/2014/main" id="{AADE5BA8-4C30-4FCC-BDEF-2379FF6CDCE6}"/>
              </a:ext>
            </a:extLst>
          </p:cNvPr>
          <p:cNvSpPr>
            <a:spLocks noChangeArrowheads="1"/>
          </p:cNvSpPr>
          <p:nvPr/>
        </p:nvSpPr>
        <p:spPr bwMode="auto">
          <a:xfrm>
            <a:off x="778474" y="1412106"/>
            <a:ext cx="10775091" cy="1631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2800" b="1" dirty="0"/>
              <a:t>Facial Recognition Accuracy:</a:t>
            </a:r>
          </a:p>
          <a:p>
            <a:pPr marL="342900" indent="-342900">
              <a:buFont typeface="Arial" panose="020B0604020202020204" pitchFamily="34" charset="0"/>
              <a:buChar char="•"/>
            </a:pPr>
            <a:r>
              <a:rPr lang="en-US" sz="2400" dirty="0"/>
              <a:t>Achieved </a:t>
            </a:r>
            <a:r>
              <a:rPr lang="en-US" sz="2400" b="1" dirty="0"/>
              <a:t>95% accuracy</a:t>
            </a:r>
            <a:r>
              <a:rPr lang="en-US" sz="2400" dirty="0"/>
              <a:t> in recognizing students, even in varying lighting conditions and different angles. The system effectively distinguishes between similar faces, reducing the chances of misidentification.</a:t>
            </a:r>
          </a:p>
        </p:txBody>
      </p:sp>
      <p:sp>
        <p:nvSpPr>
          <p:cNvPr id="6" name="TextBox 5">
            <a:extLst>
              <a:ext uri="{FF2B5EF4-FFF2-40B4-BE49-F238E27FC236}">
                <a16:creationId xmlns:a16="http://schemas.microsoft.com/office/drawing/2014/main" id="{3C7F1B8A-524D-46A2-BF86-15DCFD65DAC8}"/>
              </a:ext>
            </a:extLst>
          </p:cNvPr>
          <p:cNvSpPr txBox="1"/>
          <p:nvPr/>
        </p:nvSpPr>
        <p:spPr>
          <a:xfrm>
            <a:off x="803185" y="3043322"/>
            <a:ext cx="10688595" cy="3170099"/>
          </a:xfrm>
          <a:prstGeom prst="rect">
            <a:avLst/>
          </a:prstGeom>
          <a:noFill/>
        </p:spPr>
        <p:txBody>
          <a:bodyPr wrap="square">
            <a:spAutoFit/>
          </a:bodyPr>
          <a:lstStyle/>
          <a:p>
            <a:pPr algn="ctr"/>
            <a:r>
              <a:rPr lang="en-US" sz="2800" b="1" dirty="0"/>
              <a:t>Performance:</a:t>
            </a:r>
          </a:p>
          <a:p>
            <a:pPr marL="342900" indent="-342900">
              <a:buFont typeface="Arial" panose="020B0604020202020204" pitchFamily="34" charset="0"/>
              <a:buChar char="•"/>
            </a:pPr>
            <a:r>
              <a:rPr lang="en-US" sz="2400" b="1" dirty="0"/>
              <a:t>Response Time:</a:t>
            </a:r>
            <a:r>
              <a:rPr lang="en-US" sz="2400" dirty="0"/>
              <a:t> The application delivers an average response time of </a:t>
            </a:r>
            <a:r>
              <a:rPr lang="en-US" sz="2400" b="1" dirty="0"/>
              <a:t>3 seconds</a:t>
            </a:r>
            <a:r>
              <a:rPr lang="en-US" sz="2400" dirty="0"/>
              <a:t> for facial recognition and data processing, providing a seamless experience with minimal lag, even during peak usage.</a:t>
            </a:r>
          </a:p>
          <a:p>
            <a:pPr marL="342900" indent="-342900">
              <a:buFont typeface="Arial" panose="020B0604020202020204" pitchFamily="34" charset="0"/>
              <a:buChar char="•"/>
            </a:pPr>
            <a:r>
              <a:rPr lang="en-US" sz="2400" b="1" dirty="0"/>
              <a:t>Real-time Synchronization:</a:t>
            </a:r>
            <a:r>
              <a:rPr lang="en-US" sz="2400" dirty="0"/>
              <a:t> Attendance data is instantly synchronized with the cloud-based MongoDB database, allowing administrators and teachers to access up-to-date records from any location.</a:t>
            </a:r>
          </a:p>
          <a:p>
            <a:pPr algn="ctr"/>
            <a:endParaRPr lang="en-US" sz="2800" dirty="0"/>
          </a:p>
        </p:txBody>
      </p:sp>
    </p:spTree>
    <p:extLst>
      <p:ext uri="{BB962C8B-B14F-4D97-AF65-F5344CB8AC3E}">
        <p14:creationId xmlns:p14="http://schemas.microsoft.com/office/powerpoint/2010/main" val="42134194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CA42BE-AB47-4B7B-8DD7-BD5437ABD5BB}"/>
              </a:ext>
            </a:extLst>
          </p:cNvPr>
          <p:cNvSpPr txBox="1"/>
          <p:nvPr/>
        </p:nvSpPr>
        <p:spPr>
          <a:xfrm>
            <a:off x="1915298" y="822409"/>
            <a:ext cx="8600302" cy="707886"/>
          </a:xfrm>
          <a:prstGeom prst="rect">
            <a:avLst/>
          </a:prstGeom>
          <a:noFill/>
        </p:spPr>
        <p:txBody>
          <a:bodyPr wrap="square">
            <a:spAutoFit/>
          </a:bodyPr>
          <a:lstStyle/>
          <a:p>
            <a:pPr algn="ctr"/>
            <a:r>
              <a:rPr lang="en-US" sz="4000" b="1" dirty="0"/>
              <a:t>RESULTS (CONTINUED)</a:t>
            </a:r>
          </a:p>
        </p:txBody>
      </p:sp>
      <p:sp>
        <p:nvSpPr>
          <p:cNvPr id="4" name="Rectangle 1">
            <a:extLst>
              <a:ext uri="{FF2B5EF4-FFF2-40B4-BE49-F238E27FC236}">
                <a16:creationId xmlns:a16="http://schemas.microsoft.com/office/drawing/2014/main" id="{AADE5BA8-4C30-4FCC-BDEF-2379FF6CDCE6}"/>
              </a:ext>
            </a:extLst>
          </p:cNvPr>
          <p:cNvSpPr>
            <a:spLocks noChangeArrowheads="1"/>
          </p:cNvSpPr>
          <p:nvPr/>
        </p:nvSpPr>
        <p:spPr bwMode="auto">
          <a:xfrm>
            <a:off x="745525" y="1530295"/>
            <a:ext cx="10775091" cy="24314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2800" b="1" dirty="0"/>
              <a:t>User Feedback:</a:t>
            </a:r>
          </a:p>
          <a:p>
            <a:pPr marL="342900" indent="-342900">
              <a:buFont typeface="Arial" panose="020B0604020202020204" pitchFamily="34" charset="0"/>
              <a:buChar char="•"/>
            </a:pPr>
            <a:r>
              <a:rPr lang="en-US" sz="2400" b="1" dirty="0"/>
              <a:t>Ease of Use:</a:t>
            </a:r>
            <a:r>
              <a:rPr lang="en-US" sz="2400" dirty="0"/>
              <a:t> Positive feedback from users highlighted the app’s intuitive design, which required minimal training for teachers to start using effectively.</a:t>
            </a:r>
          </a:p>
          <a:p>
            <a:pPr marL="342900" indent="-342900">
              <a:buFont typeface="Arial" panose="020B0604020202020204" pitchFamily="34" charset="0"/>
              <a:buChar char="•"/>
            </a:pPr>
            <a:r>
              <a:rPr lang="en-US" sz="2400" b="1" dirty="0"/>
              <a:t>Attendance Reports:</a:t>
            </a:r>
            <a:r>
              <a:rPr lang="en-US" sz="2400" dirty="0"/>
              <a:t> The system’s ability to generate detailed and accurate attendance reports was particularly well-received, simplifying administrative tasks and enabling quick access to records for audits or student follow-ups</a:t>
            </a:r>
            <a:r>
              <a:rPr lang="en-US" sz="2800" dirty="0"/>
              <a:t>.</a:t>
            </a:r>
          </a:p>
        </p:txBody>
      </p:sp>
      <p:sp>
        <p:nvSpPr>
          <p:cNvPr id="7" name="TextBox 6">
            <a:extLst>
              <a:ext uri="{FF2B5EF4-FFF2-40B4-BE49-F238E27FC236}">
                <a16:creationId xmlns:a16="http://schemas.microsoft.com/office/drawing/2014/main" id="{19FFBFE6-BA46-443C-ACF6-125F61A95675}"/>
              </a:ext>
            </a:extLst>
          </p:cNvPr>
          <p:cNvSpPr txBox="1"/>
          <p:nvPr/>
        </p:nvSpPr>
        <p:spPr>
          <a:xfrm>
            <a:off x="745525" y="3977118"/>
            <a:ext cx="10939848" cy="1631216"/>
          </a:xfrm>
          <a:prstGeom prst="rect">
            <a:avLst/>
          </a:prstGeom>
          <a:noFill/>
        </p:spPr>
        <p:txBody>
          <a:bodyPr wrap="square">
            <a:spAutoFit/>
          </a:bodyPr>
          <a:lstStyle/>
          <a:p>
            <a:pPr algn="ctr"/>
            <a:r>
              <a:rPr lang="en-US" sz="2800" b="1" dirty="0"/>
              <a:t>Scalability:</a:t>
            </a:r>
          </a:p>
          <a:p>
            <a:pPr marL="342900" indent="-342900">
              <a:buFont typeface="Arial" panose="020B0604020202020204" pitchFamily="34" charset="0"/>
              <a:buChar char="•"/>
            </a:pPr>
            <a:r>
              <a:rPr lang="en-US" sz="2400" dirty="0"/>
              <a:t>The system demonstrated robust scalability, efficiently handling increased loads and a growing number of users without compromising performance, thanks to the flexible architecture supported by </a:t>
            </a:r>
            <a:r>
              <a:rPr lang="en-US" sz="2400" dirty="0" err="1"/>
              <a:t>FastAPI</a:t>
            </a:r>
            <a:r>
              <a:rPr lang="en-US" sz="2400" dirty="0"/>
              <a:t> and MongoDB.</a:t>
            </a:r>
          </a:p>
        </p:txBody>
      </p:sp>
    </p:spTree>
    <p:extLst>
      <p:ext uri="{BB962C8B-B14F-4D97-AF65-F5344CB8AC3E}">
        <p14:creationId xmlns:p14="http://schemas.microsoft.com/office/powerpoint/2010/main" val="2343908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CA42BE-AB47-4B7B-8DD7-BD5437ABD5BB}"/>
              </a:ext>
            </a:extLst>
          </p:cNvPr>
          <p:cNvSpPr txBox="1"/>
          <p:nvPr/>
        </p:nvSpPr>
        <p:spPr>
          <a:xfrm>
            <a:off x="1915298" y="822409"/>
            <a:ext cx="8600302" cy="707886"/>
          </a:xfrm>
          <a:prstGeom prst="rect">
            <a:avLst/>
          </a:prstGeom>
          <a:noFill/>
        </p:spPr>
        <p:txBody>
          <a:bodyPr wrap="square">
            <a:spAutoFit/>
          </a:bodyPr>
          <a:lstStyle/>
          <a:p>
            <a:pPr algn="ctr"/>
            <a:r>
              <a:rPr lang="en-US" sz="4000" b="1" dirty="0"/>
              <a:t>CONCLUSION</a:t>
            </a:r>
          </a:p>
        </p:txBody>
      </p:sp>
      <p:sp>
        <p:nvSpPr>
          <p:cNvPr id="4" name="Rectangle 1">
            <a:extLst>
              <a:ext uri="{FF2B5EF4-FFF2-40B4-BE49-F238E27FC236}">
                <a16:creationId xmlns:a16="http://schemas.microsoft.com/office/drawing/2014/main" id="{AADE5BA8-4C30-4FCC-BDEF-2379FF6CDCE6}"/>
              </a:ext>
            </a:extLst>
          </p:cNvPr>
          <p:cNvSpPr>
            <a:spLocks noChangeArrowheads="1"/>
          </p:cNvSpPr>
          <p:nvPr/>
        </p:nvSpPr>
        <p:spPr bwMode="auto">
          <a:xfrm>
            <a:off x="827903" y="1552986"/>
            <a:ext cx="10775091" cy="28007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2800" b="1" dirty="0"/>
              <a:t>Impact:</a:t>
            </a:r>
          </a:p>
          <a:p>
            <a:pPr marL="342900" indent="-342900">
              <a:buFont typeface="Arial" panose="020B0604020202020204" pitchFamily="34" charset="0"/>
              <a:buChar char="•"/>
            </a:pPr>
            <a:r>
              <a:rPr lang="en-US" sz="2400" dirty="0"/>
              <a:t>The implementation of the mobile-based facial recognition system for class attendance has significantly reduced the administrative burden associated with manual attendance. By automating the process, the system enhances </a:t>
            </a:r>
            <a:r>
              <a:rPr lang="en-US" sz="2400" b="1" dirty="0"/>
              <a:t>accuracy</a:t>
            </a:r>
            <a:r>
              <a:rPr lang="en-US" sz="2400" dirty="0"/>
              <a:t>, </a:t>
            </a:r>
            <a:r>
              <a:rPr lang="en-US" sz="2400" b="1" dirty="0"/>
              <a:t>efficiency</a:t>
            </a:r>
            <a:r>
              <a:rPr lang="en-US" sz="2400" dirty="0"/>
              <a:t>, and </a:t>
            </a:r>
            <a:r>
              <a:rPr lang="en-US" sz="2400" b="1" dirty="0"/>
              <a:t>transparency</a:t>
            </a:r>
            <a:r>
              <a:rPr lang="en-US" sz="2400" dirty="0"/>
              <a:t>, ensuring that attendance records are consistently reliable and up-to-date.</a:t>
            </a:r>
          </a:p>
          <a:p>
            <a:pPr algn="ctr"/>
            <a:endParaRPr lang="en-US" sz="2800" dirty="0"/>
          </a:p>
        </p:txBody>
      </p:sp>
      <p:sp>
        <p:nvSpPr>
          <p:cNvPr id="6" name="TextBox 5">
            <a:extLst>
              <a:ext uri="{FF2B5EF4-FFF2-40B4-BE49-F238E27FC236}">
                <a16:creationId xmlns:a16="http://schemas.microsoft.com/office/drawing/2014/main" id="{3C7F1B8A-524D-46A2-BF86-15DCFD65DAC8}"/>
              </a:ext>
            </a:extLst>
          </p:cNvPr>
          <p:cNvSpPr txBox="1"/>
          <p:nvPr/>
        </p:nvSpPr>
        <p:spPr>
          <a:xfrm>
            <a:off x="827903" y="3908710"/>
            <a:ext cx="10602097" cy="2000548"/>
          </a:xfrm>
          <a:prstGeom prst="rect">
            <a:avLst/>
          </a:prstGeom>
          <a:noFill/>
        </p:spPr>
        <p:txBody>
          <a:bodyPr wrap="square">
            <a:spAutoFit/>
          </a:bodyPr>
          <a:lstStyle/>
          <a:p>
            <a:pPr algn="ctr"/>
            <a:r>
              <a:rPr lang="en-US" sz="2800" b="1" dirty="0"/>
              <a:t>Scalability:</a:t>
            </a:r>
          </a:p>
          <a:p>
            <a:pPr marL="342900" indent="-342900">
              <a:buFont typeface="Arial" panose="020B0604020202020204" pitchFamily="34" charset="0"/>
              <a:buChar char="•"/>
            </a:pPr>
            <a:r>
              <a:rPr lang="en-US" sz="2400" dirty="0"/>
              <a:t>The system is designed to be highly scalable, making it suitable for various educational institutions, from small schools to large universities. The cloud-based infrastructure using MongoDB allows for effortless expansion, handling a growing number of students and data without performance degradation.</a:t>
            </a:r>
          </a:p>
        </p:txBody>
      </p:sp>
    </p:spTree>
    <p:extLst>
      <p:ext uri="{BB962C8B-B14F-4D97-AF65-F5344CB8AC3E}">
        <p14:creationId xmlns:p14="http://schemas.microsoft.com/office/powerpoint/2010/main" val="1371977185"/>
      </p:ext>
    </p:extLst>
  </p:cSld>
  <p:clrMapOvr>
    <a:masterClrMapping/>
  </p:clrMapOvr>
</p:sld>
</file>

<file path=ppt/theme/theme1.xml><?xml version="1.0" encoding="utf-8"?>
<a:theme xmlns:a="http://schemas.openxmlformats.org/drawingml/2006/main" name="Office Theme">
  <a:themeElements>
    <a:clrScheme name="Custom 2">
      <a:dk1>
        <a:srgbClr val="382010"/>
      </a:dk1>
      <a:lt1>
        <a:sysClr val="window" lastClr="FFFFFF"/>
      </a:lt1>
      <a:dk2>
        <a:srgbClr val="44546A"/>
      </a:dk2>
      <a:lt2>
        <a:srgbClr val="E7E6E6"/>
      </a:lt2>
      <a:accent1>
        <a:srgbClr val="4472C4"/>
      </a:accent1>
      <a:accent2>
        <a:srgbClr val="E28025"/>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KWC light.potx" id="{3AAB5C5D-F81D-415E-B016-C95F4778E009}" vid="{707FFEF3-20E4-4742-9351-C9F6B3F1404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1303</TotalTime>
  <Words>940</Words>
  <Application>Microsoft Office PowerPoint</Application>
  <PresentationFormat>Widescreen</PresentationFormat>
  <Paragraphs>70</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Times New Roman</vt:lpstr>
      <vt:lpstr>Wingdings</vt:lpstr>
      <vt:lpstr>Office Theme</vt:lpstr>
      <vt:lpstr>Name: Kwao Vigilant Obobisa   index Number: 4214720   Name : Karikari-Apau Kenneth Index Number: 4213020 </vt:lpstr>
      <vt:lpstr>PowerPoint Presentation</vt:lpstr>
      <vt:lpstr>PROBLEM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Vincent Hope</dc:creator>
  <cp:lastModifiedBy>Vigilant Kwao</cp:lastModifiedBy>
  <cp:revision>137</cp:revision>
  <dcterms:created xsi:type="dcterms:W3CDTF">2023-07-24T13:47:17Z</dcterms:created>
  <dcterms:modified xsi:type="dcterms:W3CDTF">2024-09-03T15:04:23Z</dcterms:modified>
</cp:coreProperties>
</file>

<file path=docProps/thumbnail.jpeg>
</file>